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F6C9C-CF8C-44A5-8C9E-64584B11B925}" v="1" dt="2021-02-25T18:54:17.8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5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8" Type="http://schemas.openxmlformats.org/officeDocument/2006/relationships/image" Target="../media/image83.png"/><Relationship Id="rId3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19" y="938366"/>
            <a:ext cx="8790940" cy="160655"/>
          </a:xfrm>
          <a:custGeom>
            <a:avLst/>
            <a:gdLst/>
            <a:ahLst/>
            <a:cxnLst/>
            <a:rect l="l" t="t" r="r" b="b"/>
            <a:pathLst>
              <a:path w="8790940" h="160655">
                <a:moveTo>
                  <a:pt x="0" y="160164"/>
                </a:moveTo>
                <a:lnTo>
                  <a:pt x="8790560" y="160164"/>
                </a:lnTo>
                <a:lnTo>
                  <a:pt x="8790560" y="0"/>
                </a:lnTo>
                <a:lnTo>
                  <a:pt x="0" y="0"/>
                </a:lnTo>
                <a:lnTo>
                  <a:pt x="0" y="160164"/>
                </a:lnTo>
                <a:close/>
              </a:path>
            </a:pathLst>
          </a:custGeom>
          <a:solidFill>
            <a:srgbClr val="115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549" y="746692"/>
            <a:ext cx="3833008" cy="17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1377" y="757051"/>
            <a:ext cx="1791047" cy="137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7161" y="981777"/>
            <a:ext cx="716271" cy="10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2305" y="981969"/>
            <a:ext cx="750278" cy="109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7370" y="983894"/>
            <a:ext cx="999597" cy="107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1921" y="1493763"/>
            <a:ext cx="810646" cy="75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33919" y="938366"/>
          <a:ext cx="8785224" cy="606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23">
                <a:tc gridSpan="3">
                  <a:txBody>
                    <a:bodyPr/>
                    <a:lstStyle/>
                    <a:p>
                      <a:pPr marR="4445" algn="ctr">
                        <a:lnSpc>
                          <a:spcPts val="965"/>
                        </a:lnSpc>
                      </a:pPr>
                      <a:r>
                        <a:rPr sz="850" b="1" spc="-5" dirty="0">
                          <a:latin typeface="Arial"/>
                          <a:cs typeface="Arial"/>
                        </a:rPr>
                        <a:t>Pillar 1: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Offshore </a:t>
                      </a:r>
                      <a:r>
                        <a:rPr sz="850" b="1" spc="-25" dirty="0">
                          <a:latin typeface="Arial"/>
                          <a:cs typeface="Arial"/>
                        </a:rPr>
                        <a:t>Wind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(OSW) </a:t>
                      </a:r>
                      <a:r>
                        <a:rPr sz="850" b="1" spc="-5" dirty="0">
                          <a:latin typeface="Arial"/>
                          <a:cs typeface="Arial"/>
                        </a:rPr>
                        <a:t>Plant </a:t>
                      </a:r>
                      <a:r>
                        <a:rPr sz="850" b="1" spc="-20" dirty="0">
                          <a:latin typeface="Arial"/>
                          <a:cs typeface="Arial"/>
                        </a:rPr>
                        <a:t>Technology</a:t>
                      </a:r>
                      <a:r>
                        <a:rPr sz="8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Advancement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1270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1.1: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Array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Performance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and Control</a:t>
                      </a:r>
                      <a:r>
                        <a:rPr sz="7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Optimization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6985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1.2: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Cost-Reducing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Turbine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Support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700" spc="1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7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40" dirty="0">
                          <a:latin typeface="Arial"/>
                          <a:cs typeface="Arial"/>
                        </a:rPr>
                        <a:t>U.S.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Market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8890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1.3: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Floating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Mooring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Concepts </a:t>
                      </a:r>
                      <a:r>
                        <a:rPr sz="700" spc="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7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Shallow and </a:t>
                      </a:r>
                      <a:r>
                        <a:rPr sz="700" spc="-30" dirty="0">
                          <a:latin typeface="Arial"/>
                          <a:cs typeface="Arial"/>
                        </a:rPr>
                        <a:t>Deep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Waters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635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1.4: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Power System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Design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Innovation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Challenge</a:t>
                      </a:r>
                      <a:r>
                        <a:rPr sz="7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Statement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523">
                <a:tc gridSpan="3">
                  <a:txBody>
                    <a:bodyPr/>
                    <a:lstStyle/>
                    <a:p>
                      <a:pPr marR="1270" algn="ctr">
                        <a:lnSpc>
                          <a:spcPts val="965"/>
                        </a:lnSpc>
                      </a:pPr>
                      <a:r>
                        <a:rPr sz="850" b="1" spc="-5" dirty="0">
                          <a:latin typeface="Arial"/>
                          <a:cs typeface="Arial"/>
                        </a:rPr>
                        <a:t>Pillar 2: </a:t>
                      </a:r>
                      <a:r>
                        <a:rPr sz="850" b="1" spc="-40" dirty="0">
                          <a:latin typeface="Arial"/>
                          <a:cs typeface="Arial"/>
                        </a:rPr>
                        <a:t>OSW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Power </a:t>
                      </a:r>
                      <a:r>
                        <a:rPr sz="850" b="1" spc="-25" dirty="0">
                          <a:latin typeface="Arial"/>
                          <a:cs typeface="Arial"/>
                        </a:rPr>
                        <a:t>Resource </a:t>
                      </a:r>
                      <a:r>
                        <a:rPr sz="850" b="1" spc="-2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Physical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Site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Characterization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6350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2.1: Comprehensive Wind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Resource</a:t>
                      </a:r>
                      <a:r>
                        <a:rPr sz="7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Assessment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2.2: Development </a:t>
                      </a:r>
                      <a:r>
                        <a:rPr sz="700" spc="2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Metocean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Reference</a:t>
                      </a:r>
                      <a:r>
                        <a:rPr sz="7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Site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5523">
                <a:tc gridSpan="3"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850" b="1" spc="-5" dirty="0">
                          <a:latin typeface="Arial"/>
                          <a:cs typeface="Arial"/>
                        </a:rPr>
                        <a:t>Pillar 3: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Installation, </a:t>
                      </a:r>
                      <a:r>
                        <a:rPr sz="850" b="1" spc="-15" dirty="0">
                          <a:latin typeface="Arial"/>
                          <a:cs typeface="Arial"/>
                        </a:rPr>
                        <a:t>O&amp;M </a:t>
                      </a:r>
                      <a:r>
                        <a:rPr sz="850" b="1" spc="-2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850" b="1" spc="-25" dirty="0">
                          <a:latin typeface="Arial"/>
                          <a:cs typeface="Arial"/>
                        </a:rPr>
                        <a:t>Chain</a:t>
                      </a:r>
                      <a:r>
                        <a:rPr sz="8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0" dirty="0">
                          <a:latin typeface="Arial"/>
                          <a:cs typeface="Arial"/>
                        </a:rPr>
                        <a:t>Solutions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5080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3.2: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Offshore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Wind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Digitization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Advanced</a:t>
                      </a:r>
                      <a:r>
                        <a:rPr sz="7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Analytics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792062" y="1493474"/>
            <a:ext cx="2904162" cy="75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8267" y="1388751"/>
            <a:ext cx="4479019" cy="758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8899" y="1496260"/>
            <a:ext cx="4550716" cy="168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7802" y="1807643"/>
            <a:ext cx="2716105" cy="75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5958" y="1807931"/>
            <a:ext cx="557581" cy="60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0385" y="1712875"/>
            <a:ext cx="4439233" cy="690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10552" y="1810632"/>
            <a:ext cx="4330087" cy="690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8656" y="1908388"/>
            <a:ext cx="3276704" cy="690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8703" y="2109491"/>
            <a:ext cx="2331247" cy="758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9190" y="2109780"/>
            <a:ext cx="630251" cy="755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3016" y="2014724"/>
            <a:ext cx="4525194" cy="690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0407" y="2112480"/>
            <a:ext cx="4358190" cy="690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34867" y="2210237"/>
            <a:ext cx="1881984" cy="6901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9929" y="2411339"/>
            <a:ext cx="2643041" cy="758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0430" y="2415736"/>
            <a:ext cx="175997" cy="559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7434" y="2316572"/>
            <a:ext cx="4367386" cy="690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93509" y="2414328"/>
            <a:ext cx="4566803" cy="6901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0195" y="2512085"/>
            <a:ext cx="2014984" cy="6901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1087" y="2836391"/>
            <a:ext cx="2943620" cy="758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55501" y="2836679"/>
            <a:ext cx="699543" cy="755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5732" y="2741623"/>
            <a:ext cx="4491015" cy="690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4976" y="2839380"/>
            <a:ext cx="4434731" cy="690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7187" y="2937137"/>
            <a:ext cx="1882727" cy="690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5335" y="3260576"/>
            <a:ext cx="2903278" cy="7671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9457" y="3261731"/>
            <a:ext cx="715623" cy="755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23512" y="3166675"/>
            <a:ext cx="4512964" cy="690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1039" y="3264720"/>
            <a:ext cx="4476262" cy="687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1633" y="3362188"/>
            <a:ext cx="2602716" cy="6901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16" y="3606412"/>
            <a:ext cx="2805855" cy="758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61630" y="3606412"/>
            <a:ext cx="690607" cy="758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5048" y="3468523"/>
            <a:ext cx="4553895" cy="6901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1434" y="3566280"/>
            <a:ext cx="4546626" cy="6901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68182" y="3664037"/>
            <a:ext cx="4409609" cy="1532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5253" y="3957542"/>
            <a:ext cx="3064024" cy="758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78983" y="3957830"/>
            <a:ext cx="453463" cy="7555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85880" y="3862774"/>
            <a:ext cx="4388583" cy="6901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4239" y="3960531"/>
            <a:ext cx="4216726" cy="690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12524" y="4058768"/>
            <a:ext cx="946475" cy="685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5091" y="4302511"/>
            <a:ext cx="2001837" cy="7584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4956" y="4305591"/>
            <a:ext cx="691525" cy="7276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85078" y="4164622"/>
            <a:ext cx="4387163" cy="6901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81055" y="4262379"/>
            <a:ext cx="4589455" cy="690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68182" y="4360136"/>
            <a:ext cx="4412433" cy="690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7710" y="4457892"/>
            <a:ext cx="1949567" cy="6901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481" y="4652774"/>
            <a:ext cx="2744790" cy="7671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9457" y="4653929"/>
            <a:ext cx="715623" cy="7555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0391" y="4558873"/>
            <a:ext cx="4590343" cy="690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24176" y="4656630"/>
            <a:ext cx="4504624" cy="16676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36005" y="4955489"/>
            <a:ext cx="2221824" cy="7584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20430" y="4959886"/>
            <a:ext cx="175997" cy="559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11191" y="4860721"/>
            <a:ext cx="4530421" cy="6901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68734" y="4958478"/>
            <a:ext cx="4614558" cy="6901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6663" y="5056235"/>
            <a:ext cx="2474520" cy="690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3270" y="5257337"/>
            <a:ext cx="2856593" cy="758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29392" y="5257626"/>
            <a:ext cx="558632" cy="6063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80303" y="5162570"/>
            <a:ext cx="4599632" cy="6901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5678" y="5260326"/>
            <a:ext cx="4571224" cy="6901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98265" y="5358083"/>
            <a:ext cx="2377076" cy="690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5499" y="5682389"/>
            <a:ext cx="2579442" cy="7584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20430" y="5686786"/>
            <a:ext cx="175997" cy="559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52875" y="5587621"/>
            <a:ext cx="4248743" cy="6901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91071" y="5685667"/>
            <a:ext cx="4578280" cy="6872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87856" y="5783134"/>
            <a:ext cx="3197785" cy="690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9486" y="6193683"/>
            <a:ext cx="3071532" cy="7584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20430" y="6198080"/>
            <a:ext cx="175997" cy="559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60385" y="6148197"/>
            <a:ext cx="4439226" cy="69013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09347" y="6245954"/>
            <a:ext cx="1940032" cy="6901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1495" y="6569453"/>
            <a:ext cx="2887907" cy="7584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37657" y="6474686"/>
            <a:ext cx="4481513" cy="6901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03270" y="6573255"/>
            <a:ext cx="203187" cy="5715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15153" y="6572443"/>
            <a:ext cx="4330212" cy="6901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89929" y="6670199"/>
            <a:ext cx="3786446" cy="6901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226" y="803535"/>
            <a:ext cx="2056602" cy="75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6545" y="708768"/>
            <a:ext cx="4429572" cy="6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919" y="679639"/>
          <a:ext cx="8794115" cy="3874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15" dirty="0">
                          <a:latin typeface="Arial"/>
                          <a:cs typeface="Arial"/>
                        </a:rPr>
                        <a:t>3.3: Technology </a:t>
                      </a:r>
                      <a:r>
                        <a:rPr sz="700" spc="-5" dirty="0">
                          <a:latin typeface="Arial"/>
                          <a:cs typeface="Arial"/>
                        </a:rPr>
                        <a:t>Solutions </a:t>
                      </a:r>
                      <a:r>
                        <a:rPr sz="7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Accelerate </a:t>
                      </a:r>
                      <a:r>
                        <a:rPr sz="700" spc="-40" dirty="0">
                          <a:latin typeface="Arial"/>
                          <a:cs typeface="Arial"/>
                        </a:rPr>
                        <a:t>U.S.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7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Chain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004">
                <a:tc gridSpan="3">
                  <a:txBody>
                    <a:bodyPr/>
                    <a:lstStyle/>
                    <a:p>
                      <a:pPr marR="6985" algn="ctr">
                        <a:lnSpc>
                          <a:spcPts val="1115"/>
                        </a:lnSpc>
                      </a:pPr>
                      <a:r>
                        <a:rPr sz="1000" b="1" spc="-35" dirty="0">
                          <a:latin typeface="Arial"/>
                          <a:cs typeface="Arial"/>
                        </a:rPr>
                        <a:t>Innovations in 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Offshore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Wind 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Solicitation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1.0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b="1" spc="-50" dirty="0">
                          <a:latin typeface="Arial"/>
                          <a:cs typeface="Arial"/>
                        </a:rPr>
                        <a:t>Round 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1: </a:t>
                      </a:r>
                      <a:r>
                        <a:rPr sz="700" b="1" spc="-40" dirty="0">
                          <a:latin typeface="Arial"/>
                          <a:cs typeface="Arial"/>
                        </a:rPr>
                        <a:t>Enabling </a:t>
                      </a:r>
                      <a:r>
                        <a:rPr sz="700" b="1" spc="-35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700" b="1" spc="-30" dirty="0">
                          <a:latin typeface="Arial"/>
                          <a:cs typeface="Arial"/>
                        </a:rPr>
                        <a:t>Scale </a:t>
                      </a:r>
                      <a:r>
                        <a:rPr sz="700" b="1" spc="-40" dirty="0">
                          <a:latin typeface="Arial"/>
                          <a:cs typeface="Arial"/>
                        </a:rPr>
                        <a:t>Wind</a:t>
                      </a:r>
                      <a:r>
                        <a:rPr sz="7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35" dirty="0">
                          <a:latin typeface="Arial"/>
                          <a:cs typeface="Arial"/>
                        </a:rPr>
                        <a:t>Turbines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4C1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3175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20" dirty="0">
                          <a:latin typeface="Arial"/>
                          <a:cs typeface="Arial"/>
                        </a:rPr>
                        <a:t>Challenge Area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766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550" dirty="0">
                          <a:latin typeface="Arial"/>
                          <a:cs typeface="Arial"/>
                        </a:rPr>
                        <a:t>Self-Installing Concrete Gravity-Base Substructure Sizing for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15MW</a:t>
                      </a:r>
                      <a:r>
                        <a:rPr sz="5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Turbine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550" spc="5" dirty="0">
                          <a:latin typeface="Arial"/>
                          <a:cs typeface="Arial"/>
                        </a:rPr>
                        <a:t>ESTEYCO</a:t>
                      </a:r>
                      <a:r>
                        <a:rPr sz="5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SL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Vibratory-Installed Bucket Foundation for Fixed Foundation Offshore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Wind</a:t>
                      </a:r>
                      <a:r>
                        <a:rPr sz="5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-10" dirty="0">
                          <a:latin typeface="Arial"/>
                          <a:cs typeface="Arial"/>
                        </a:rPr>
                        <a:t>Towers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spc="-10" dirty="0">
                          <a:latin typeface="Arial"/>
                          <a:cs typeface="Arial"/>
                        </a:rPr>
                        <a:t>Texas</a:t>
                      </a:r>
                      <a:r>
                        <a:rPr sz="5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A&amp;M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203">
                <a:tc gridSpan="3">
                  <a:txBody>
                    <a:bodyPr/>
                    <a:lstStyle/>
                    <a:p>
                      <a:pPr marR="3175" algn="ctr">
                        <a:lnSpc>
                          <a:spcPts val="795"/>
                        </a:lnSpc>
                        <a:spcBef>
                          <a:spcPts val="75"/>
                        </a:spcBef>
                      </a:pPr>
                      <a:r>
                        <a:rPr sz="700" spc="-20" dirty="0">
                          <a:latin typeface="Arial"/>
                          <a:cs typeface="Arial"/>
                        </a:rPr>
                        <a:t>Challenge Area</a:t>
                      </a:r>
                      <a:r>
                        <a:rPr sz="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9DA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376680" marR="76200" indent="-1318895">
                        <a:lnSpc>
                          <a:spcPct val="100000"/>
                        </a:lnSpc>
                      </a:pPr>
                      <a:r>
                        <a:rPr sz="550" spc="-5" dirty="0">
                          <a:latin typeface="Arial"/>
                          <a:cs typeface="Arial"/>
                        </a:rPr>
                        <a:t>Technical Validation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of Existing U.S. Flagged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Barges as a “Feeder”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Solution for the U.S. Offshore 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Wind</a:t>
                      </a:r>
                      <a:r>
                        <a:rPr sz="5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Industry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75"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Crowley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Marine</a:t>
                      </a:r>
                      <a:r>
                        <a:rPr sz="5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Services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Feasibility of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a Jones Act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Compliant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WTIV</a:t>
                      </a:r>
                      <a:r>
                        <a:rPr sz="5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Conversion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spc="5" dirty="0">
                          <a:latin typeface="Arial"/>
                          <a:cs typeface="Arial"/>
                        </a:rPr>
                        <a:t>Exmar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Offshore</a:t>
                      </a:r>
                      <a:r>
                        <a:rPr sz="5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Company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550" dirty="0">
                          <a:latin typeface="Arial"/>
                          <a:cs typeface="Arial"/>
                        </a:rPr>
                        <a:t>Comparative Operability of Floating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Feeder </a:t>
                      </a:r>
                      <a:r>
                        <a:rPr sz="550" dirty="0">
                          <a:latin typeface="Arial"/>
                          <a:cs typeface="Arial"/>
                        </a:rPr>
                        <a:t>Solutions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50" spc="10" dirty="0">
                          <a:latin typeface="Arial"/>
                          <a:cs typeface="Arial"/>
                        </a:rPr>
                        <a:t>MARIN</a:t>
                      </a:r>
                      <a:r>
                        <a:rPr sz="5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50" spc="5" dirty="0">
                          <a:latin typeface="Arial"/>
                          <a:cs typeface="Arial"/>
                        </a:rPr>
                        <a:t>USA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1155CC"/>
                      </a:solidFill>
                      <a:prstDash val="solid"/>
                    </a:lnL>
                    <a:lnR w="6350">
                      <a:solidFill>
                        <a:srgbClr val="1155CC"/>
                      </a:solidFill>
                      <a:prstDash val="solid"/>
                    </a:lnR>
                    <a:lnT w="6350">
                      <a:solidFill>
                        <a:srgbClr val="1155CC"/>
                      </a:solidFill>
                      <a:prstDash val="solid"/>
                    </a:lnT>
                    <a:lnB w="6350">
                      <a:solidFill>
                        <a:srgbClr val="1155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25958" y="803824"/>
            <a:ext cx="557582" cy="60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1189" y="806525"/>
            <a:ext cx="4584479" cy="6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9096" y="904281"/>
            <a:ext cx="2655082" cy="69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5861" y="1105383"/>
            <a:ext cx="2101795" cy="758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2718" y="1105383"/>
            <a:ext cx="559073" cy="75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8154" y="1010616"/>
            <a:ext cx="4462780" cy="69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1342" y="1108373"/>
            <a:ext cx="4453010" cy="690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6437" y="1206129"/>
            <a:ext cx="3338185" cy="69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8867" y="1407232"/>
            <a:ext cx="2017214" cy="758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25958" y="1407521"/>
            <a:ext cx="557582" cy="606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88303" y="1410510"/>
            <a:ext cx="4381791" cy="68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2624" y="1312464"/>
            <a:ext cx="4564891" cy="690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6252" y="1752201"/>
            <a:ext cx="1734035" cy="758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0482" y="1507978"/>
            <a:ext cx="4048244" cy="69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8960" y="1756436"/>
            <a:ext cx="381770" cy="716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86553" y="1614312"/>
            <a:ext cx="4574743" cy="690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98983" y="1712069"/>
            <a:ext cx="4352753" cy="690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6673" y="1809826"/>
            <a:ext cx="4361740" cy="690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4345" y="1907582"/>
            <a:ext cx="2677847" cy="690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5427" y="2269655"/>
            <a:ext cx="2397033" cy="758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0430" y="2274052"/>
            <a:ext cx="175997" cy="559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8955" y="2131767"/>
            <a:ext cx="4386404" cy="6901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4270" y="2229523"/>
            <a:ext cx="4551912" cy="690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34192" y="2327569"/>
            <a:ext cx="4480033" cy="687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00408" y="2425036"/>
            <a:ext cx="3567915" cy="690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17925" y="2928793"/>
            <a:ext cx="4515610" cy="758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0775" y="3036302"/>
            <a:ext cx="4020889" cy="758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7379" y="3150559"/>
            <a:ext cx="4506854" cy="758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93574" y="3258357"/>
            <a:ext cx="4567577" cy="755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9607" y="3365576"/>
            <a:ext cx="2127148" cy="7584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00895" y="3600251"/>
            <a:ext cx="4351683" cy="758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69427" y="3707761"/>
            <a:ext cx="4414479" cy="758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44068" y="3815269"/>
            <a:ext cx="3087365" cy="758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4968" y="3926740"/>
            <a:ext cx="4291009" cy="758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6076" y="4034250"/>
            <a:ext cx="4553014" cy="18335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7893" y="4253229"/>
            <a:ext cx="4520266" cy="7584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5888" y="4360739"/>
            <a:ext cx="4546950" cy="1684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197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Benedetti, Mark S</cp:lastModifiedBy>
  <cp:revision>1</cp:revision>
  <dcterms:created xsi:type="dcterms:W3CDTF">2021-02-20T21:36:30Z</dcterms:created>
  <dcterms:modified xsi:type="dcterms:W3CDTF">2021-02-25T18:54:21Z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PDFium</vt:lpwstr>
  </property>
  <property fmtid="{D5CDD505-2E9C-101B-9397-08002B2CF9AE}" pid="4" name="LastSaved">
    <vt:filetime>2021-02-12T00:00:00Z</vt:filetime>
  </property>
  <property fmtid="{D5CDD505-2E9C-101B-9397-08002B2CF9AE}" pid="5" name="_MarkAsFinal">
    <vt:bool>true</vt:bool>
  </property>
</Properties>
</file>